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4" r:id="rId2"/>
    <p:sldId id="295" r:id="rId3"/>
    <p:sldId id="309" r:id="rId4"/>
    <p:sldId id="296" r:id="rId5"/>
    <p:sldId id="312" r:id="rId6"/>
    <p:sldId id="311" r:id="rId7"/>
    <p:sldId id="313" r:id="rId8"/>
    <p:sldId id="300" r:id="rId9"/>
    <p:sldId id="314" r:id="rId10"/>
    <p:sldId id="308" r:id="rId11"/>
    <p:sldId id="315" r:id="rId12"/>
    <p:sldId id="299" r:id="rId13"/>
    <p:sldId id="302" r:id="rId14"/>
    <p:sldId id="298" r:id="rId15"/>
    <p:sldId id="281" r:id="rId16"/>
    <p:sldId id="306" r:id="rId17"/>
    <p:sldId id="305" r:id="rId18"/>
    <p:sldId id="316"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2E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40" autoAdjust="0"/>
  </p:normalViewPr>
  <p:slideViewPr>
    <p:cSldViewPr snapToGrid="0" snapToObjects="1" showGuides="1">
      <p:cViewPr varScale="1">
        <p:scale>
          <a:sx n="88" d="100"/>
          <a:sy n="88" d="100"/>
        </p:scale>
        <p:origin x="1470" y="96"/>
      </p:cViewPr>
      <p:guideLst>
        <p:guide orient="horz" pos="2160"/>
        <p:guide pos="2880"/>
      </p:guideLst>
    </p:cSldViewPr>
  </p:slideViewPr>
  <p:outlineViewPr>
    <p:cViewPr>
      <p:scale>
        <a:sx n="33" d="100"/>
        <a:sy n="33" d="100"/>
      </p:scale>
      <p:origin x="0" y="597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11BC50-7340-0447-9B70-934B16CDDB1C}" type="datetimeFigureOut">
              <a:rPr lang="en-US" smtClean="0"/>
              <a:pPr/>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46CA3-B77C-224A-A92A-A2A32E4A97C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1BC50-7340-0447-9B70-934B16CDDB1C}" type="datetimeFigureOut">
              <a:rPr lang="en-US" smtClean="0"/>
              <a:pPr/>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46CA3-B77C-224A-A92A-A2A32E4A97C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1BC50-7340-0447-9B70-934B16CDDB1C}" type="datetimeFigureOut">
              <a:rPr lang="en-US" smtClean="0"/>
              <a:pPr/>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46CA3-B77C-224A-A92A-A2A32E4A97C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1BC50-7340-0447-9B70-934B16CDDB1C}" type="datetimeFigureOut">
              <a:rPr lang="en-US" smtClean="0"/>
              <a:pPr/>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46CA3-B77C-224A-A92A-A2A32E4A97C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11BC50-7340-0447-9B70-934B16CDDB1C}" type="datetimeFigureOut">
              <a:rPr lang="en-US" smtClean="0"/>
              <a:pPr/>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46CA3-B77C-224A-A92A-A2A32E4A97C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11BC50-7340-0447-9B70-934B16CDDB1C}" type="datetimeFigureOut">
              <a:rPr lang="en-US" smtClean="0"/>
              <a:pPr/>
              <a:t>12/15/2016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446CA3-B77C-224A-A92A-A2A32E4A97C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11BC50-7340-0447-9B70-934B16CDDB1C}" type="datetimeFigureOut">
              <a:rPr lang="en-US" smtClean="0"/>
              <a:pPr/>
              <a:t>12/15/2016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446CA3-B77C-224A-A92A-A2A32E4A97C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11BC50-7340-0447-9B70-934B16CDDB1C}" type="datetimeFigureOut">
              <a:rPr lang="en-US" smtClean="0"/>
              <a:pPr/>
              <a:t>12/15/2016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446CA3-B77C-224A-A92A-A2A32E4A97C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1BC50-7340-0447-9B70-934B16CDDB1C}" type="datetimeFigureOut">
              <a:rPr lang="en-US" smtClean="0"/>
              <a:pPr/>
              <a:t>12/15/2016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446CA3-B77C-224A-A92A-A2A32E4A97C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1BC50-7340-0447-9B70-934B16CDDB1C}" type="datetimeFigureOut">
              <a:rPr lang="en-US" smtClean="0"/>
              <a:pPr/>
              <a:t>12/15/2016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446CA3-B77C-224A-A92A-A2A32E4A97C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1BC50-7340-0447-9B70-934B16CDDB1C}" type="datetimeFigureOut">
              <a:rPr lang="en-US" smtClean="0"/>
              <a:pPr/>
              <a:t>12/15/2016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446CA3-B77C-224A-A92A-A2A32E4A97C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1BC50-7340-0447-9B70-934B16CDDB1C}" type="datetimeFigureOut">
              <a:rPr lang="en-US" smtClean="0"/>
              <a:pPr/>
              <a:t>12/15/2016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46CA3-B77C-224A-A92A-A2A32E4A97C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7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17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17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7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7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223962"/>
            <a:ext cx="7772400" cy="1470025"/>
          </a:xfrm>
        </p:spPr>
        <p:txBody>
          <a:bodyPr>
            <a:normAutofit/>
          </a:bodyPr>
          <a:lstStyle/>
          <a:p>
            <a:r>
              <a:rPr lang="en-US" sz="1700" b="1" dirty="0" smtClean="0">
                <a:solidFill>
                  <a:srgbClr val="E62E25"/>
                </a:solidFill>
              </a:rPr>
              <a:t>A home built on the foundation of care</a:t>
            </a:r>
            <a:endParaRPr lang="en-US" sz="1700" b="1" dirty="0">
              <a:solidFill>
                <a:srgbClr val="E62E25"/>
              </a:solidFill>
            </a:endParaRPr>
          </a:p>
        </p:txBody>
      </p:sp>
      <p:pic>
        <p:nvPicPr>
          <p:cNvPr id="5" name="Picture 4" descr="Aapla ghar logo.jpg"/>
          <p:cNvPicPr>
            <a:picLocks noChangeAspect="1"/>
          </p:cNvPicPr>
          <p:nvPr/>
        </p:nvPicPr>
        <p:blipFill>
          <a:blip r:embed="rId2"/>
          <a:stretch>
            <a:fillRect/>
          </a:stretch>
        </p:blipFill>
        <p:spPr>
          <a:xfrm>
            <a:off x="2819441" y="2309326"/>
            <a:ext cx="3505118" cy="3429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t>Completed Projects</a:t>
            </a:r>
            <a:endParaRPr lang="en-US" b="1" dirty="0"/>
          </a:p>
        </p:txBody>
      </p:sp>
      <p:sp>
        <p:nvSpPr>
          <p:cNvPr id="2" name="TextBox 1"/>
          <p:cNvSpPr txBox="1"/>
          <p:nvPr/>
        </p:nvSpPr>
        <p:spPr>
          <a:xfrm>
            <a:off x="2608001" y="1614363"/>
            <a:ext cx="2620461" cy="369332"/>
          </a:xfrm>
          <a:prstGeom prst="rect">
            <a:avLst/>
          </a:prstGeom>
          <a:noFill/>
        </p:spPr>
        <p:txBody>
          <a:bodyPr wrap="none" rtlCol="0">
            <a:spAutoFit/>
          </a:bodyPr>
          <a:lstStyle/>
          <a:p>
            <a:r>
              <a:rPr lang="en-IN" dirty="0" smtClean="0"/>
              <a:t>Aapla Ghar </a:t>
            </a:r>
            <a:r>
              <a:rPr lang="en-IN" dirty="0" err="1" smtClean="0"/>
              <a:t>Chakan</a:t>
            </a:r>
            <a:r>
              <a:rPr lang="en-IN" dirty="0" smtClean="0"/>
              <a:t> - Pune</a:t>
            </a:r>
            <a:endParaRPr lang="en-IN"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88697"/>
            <a:ext cx="7979229" cy="415562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6143" y="696686"/>
            <a:ext cx="5677323" cy="584775"/>
          </a:xfrm>
          <a:prstGeom prst="rect">
            <a:avLst/>
          </a:prstGeom>
          <a:noFill/>
        </p:spPr>
        <p:txBody>
          <a:bodyPr wrap="none" rtlCol="0">
            <a:spAutoFit/>
          </a:bodyPr>
          <a:lstStyle/>
          <a:p>
            <a:r>
              <a:rPr lang="en-IN" sz="3200" dirty="0" smtClean="0"/>
              <a:t>Handing over possession in style </a:t>
            </a:r>
            <a:endParaRPr lang="en-IN" sz="3200" dirty="0"/>
          </a:p>
        </p:txBody>
      </p:sp>
      <p:sp>
        <p:nvSpPr>
          <p:cNvPr id="6" name="TextBox 5"/>
          <p:cNvSpPr txBox="1"/>
          <p:nvPr/>
        </p:nvSpPr>
        <p:spPr>
          <a:xfrm>
            <a:off x="868346" y="2791829"/>
            <a:ext cx="7532915" cy="1477328"/>
          </a:xfrm>
          <a:prstGeom prst="rect">
            <a:avLst/>
          </a:prstGeom>
          <a:noFill/>
        </p:spPr>
        <p:txBody>
          <a:bodyPr wrap="square" rtlCol="0">
            <a:spAutoFit/>
          </a:bodyPr>
          <a:lstStyle/>
          <a:p>
            <a:pPr marL="285750" indent="-285750" algn="just">
              <a:buFont typeface="Arial" panose="020B0604020202020204" pitchFamily="34" charset="0"/>
              <a:buChar char="•"/>
            </a:pPr>
            <a:r>
              <a:rPr lang="en-US" dirty="0"/>
              <a:t>We made it a very special occasion for thousands of our customers by hosting an event at the historic </a:t>
            </a:r>
            <a:r>
              <a:rPr lang="en-US" dirty="0" err="1"/>
              <a:t>Shaniwar</a:t>
            </a:r>
            <a:r>
              <a:rPr lang="en-US" dirty="0"/>
              <a:t> Wada. </a:t>
            </a:r>
          </a:p>
          <a:p>
            <a:pPr marL="285750" indent="-285750" algn="just">
              <a:buFont typeface="Arial" panose="020B0604020202020204" pitchFamily="34" charset="0"/>
              <a:buChar char="•"/>
            </a:pPr>
            <a:r>
              <a:rPr lang="en-US" dirty="0" smtClean="0"/>
              <a:t>Our </a:t>
            </a:r>
            <a:r>
              <a:rPr lang="en-US" dirty="0"/>
              <a:t>customers are special. So we made sure they enter their new home in style!</a:t>
            </a:r>
          </a:p>
          <a:p>
            <a:endParaRPr lang="en-IN" dirty="0"/>
          </a:p>
        </p:txBody>
      </p:sp>
    </p:spTree>
    <p:extLst>
      <p:ext uri="{BB962C8B-B14F-4D97-AF65-F5344CB8AC3E}">
        <p14:creationId xmlns:p14="http://schemas.microsoft.com/office/powerpoint/2010/main" val="100641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None/>
            </a:pPr>
            <a:endParaRPr lang="en-US" dirty="0" smtClean="0"/>
          </a:p>
          <a:p>
            <a:pPr>
              <a:buNone/>
            </a:pPr>
            <a:r>
              <a:rPr lang="en-US" dirty="0" smtClean="0"/>
              <a:t>. </a:t>
            </a:r>
          </a:p>
        </p:txBody>
      </p:sp>
      <p:grpSp>
        <p:nvGrpSpPr>
          <p:cNvPr id="8" name="Group 7"/>
          <p:cNvGrpSpPr/>
          <p:nvPr/>
        </p:nvGrpSpPr>
        <p:grpSpPr>
          <a:xfrm>
            <a:off x="0" y="0"/>
            <a:ext cx="9143999" cy="6857999"/>
            <a:chOff x="-3845971" y="117266"/>
            <a:chExt cx="9143999" cy="6857999"/>
          </a:xfrm>
        </p:grpSpPr>
        <p:pic>
          <p:nvPicPr>
            <p:cNvPr id="5" name="Picture 4" descr="12191771_522000007982472_7525867947228658667_n.jpg"/>
            <p:cNvPicPr>
              <a:picLocks noChangeAspect="1"/>
            </p:cNvPicPr>
            <p:nvPr/>
          </p:nvPicPr>
          <p:blipFill>
            <a:blip r:embed="rId3"/>
            <a:stretch>
              <a:fillRect/>
            </a:stretch>
          </p:blipFill>
          <p:spPr>
            <a:xfrm>
              <a:off x="-3845971" y="4309670"/>
              <a:ext cx="4593771" cy="2665595"/>
            </a:xfrm>
            <a:prstGeom prst="rect">
              <a:avLst/>
            </a:prstGeom>
          </p:spPr>
        </p:pic>
        <p:pic>
          <p:nvPicPr>
            <p:cNvPr id="6" name="Picture 5" descr="mal.jpg"/>
            <p:cNvPicPr>
              <a:picLocks noChangeAspect="1"/>
            </p:cNvPicPr>
            <p:nvPr/>
          </p:nvPicPr>
          <p:blipFill>
            <a:blip r:embed="rId4"/>
            <a:stretch>
              <a:fillRect/>
            </a:stretch>
          </p:blipFill>
          <p:spPr>
            <a:xfrm>
              <a:off x="695329" y="4198864"/>
              <a:ext cx="4602699" cy="2776401"/>
            </a:xfrm>
            <a:prstGeom prst="rect">
              <a:avLst/>
            </a:prstGeom>
          </p:spPr>
        </p:pic>
        <p:pic>
          <p:nvPicPr>
            <p:cNvPr id="7" name="Picture 6" descr="Mapel.jpg"/>
            <p:cNvPicPr>
              <a:picLocks noChangeAspect="1"/>
            </p:cNvPicPr>
            <p:nvPr/>
          </p:nvPicPr>
          <p:blipFill>
            <a:blip r:embed="rId5"/>
            <a:stretch>
              <a:fillRect/>
            </a:stretch>
          </p:blipFill>
          <p:spPr>
            <a:xfrm>
              <a:off x="-3845971" y="117266"/>
              <a:ext cx="9082602" cy="4192405"/>
            </a:xfrm>
            <a:prstGeom prst="rect">
              <a:avLst/>
            </a:prstGeom>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93570_521995561316250_4247013759886758803_n.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3029" y="601210"/>
            <a:ext cx="8229600" cy="1143000"/>
          </a:xfrm>
        </p:spPr>
        <p:txBody>
          <a:bodyPr>
            <a:normAutofit/>
          </a:bodyPr>
          <a:lstStyle/>
          <a:p>
            <a:r>
              <a:rPr lang="en-US" b="1" dirty="0" smtClean="0">
                <a:solidFill>
                  <a:schemeClr val="tx1"/>
                </a:solidFill>
              </a:rPr>
              <a:t>Aapla Ghar CSR </a:t>
            </a:r>
            <a:endParaRPr lang="en-US" b="1" dirty="0">
              <a:solidFill>
                <a:schemeClr val="tx1"/>
              </a:solidFill>
            </a:endParaRPr>
          </a:p>
        </p:txBody>
      </p:sp>
      <p:sp>
        <p:nvSpPr>
          <p:cNvPr id="4" name="Content Placeholder 3"/>
          <p:cNvSpPr>
            <a:spLocks noGrp="1"/>
          </p:cNvSpPr>
          <p:nvPr>
            <p:ph idx="1"/>
          </p:nvPr>
        </p:nvSpPr>
        <p:spPr/>
        <p:txBody>
          <a:bodyPr/>
          <a:lstStyle/>
          <a:p>
            <a:pPr>
              <a:buNone/>
            </a:pPr>
            <a:endParaRPr lang="en-US" dirty="0" smtClean="0">
              <a:solidFill>
                <a:schemeClr val="tx1"/>
              </a:solidFill>
            </a:endParaRPr>
          </a:p>
          <a:p>
            <a:pPr>
              <a:buNone/>
            </a:pPr>
            <a:endParaRPr lang="en-US" dirty="0" smtClean="0">
              <a:solidFill>
                <a:schemeClr val="tx1"/>
              </a:solidFill>
            </a:endParaRPr>
          </a:p>
          <a:p>
            <a:pPr>
              <a:buNone/>
            </a:pPr>
            <a:endParaRPr lang="en-US" dirty="0" smtClean="0">
              <a:solidFill>
                <a:schemeClr val="tx1"/>
              </a:solidFill>
            </a:endParaRPr>
          </a:p>
          <a:p>
            <a:pPr>
              <a:buNone/>
            </a:pPr>
            <a:r>
              <a:rPr lang="en-US" dirty="0" smtClean="0">
                <a:solidFill>
                  <a:schemeClr val="tx1"/>
                </a:solidFill>
              </a:rPr>
              <a:t>We extended our philosophy of providing low cost housing to provide shelter to a few hundred women who take the annual </a:t>
            </a:r>
            <a:r>
              <a:rPr lang="en-US" dirty="0" err="1" smtClean="0">
                <a:solidFill>
                  <a:schemeClr val="tx1"/>
                </a:solidFill>
              </a:rPr>
              <a:t>Wari</a:t>
            </a:r>
            <a:r>
              <a:rPr lang="en-US" dirty="0" smtClean="0">
                <a:solidFill>
                  <a:schemeClr val="tx1"/>
                </a:solidFill>
              </a:rPr>
              <a:t> from </a:t>
            </a:r>
            <a:r>
              <a:rPr lang="en-US" dirty="0" err="1" smtClean="0">
                <a:solidFill>
                  <a:schemeClr val="tx1"/>
                </a:solidFill>
              </a:rPr>
              <a:t>Alandi</a:t>
            </a:r>
            <a:r>
              <a:rPr lang="en-US" dirty="0" smtClean="0">
                <a:solidFill>
                  <a:schemeClr val="tx1"/>
                </a:solidFill>
              </a:rPr>
              <a:t> in Pune to </a:t>
            </a:r>
            <a:r>
              <a:rPr lang="en-US" dirty="0" err="1" smtClean="0">
                <a:solidFill>
                  <a:schemeClr val="tx1"/>
                </a:solidFill>
              </a:rPr>
              <a:t>Pandharpur</a:t>
            </a:r>
            <a:r>
              <a:rPr lang="en-US" dirty="0" smtClean="0">
                <a:solidFill>
                  <a:schemeClr val="tx1"/>
                </a:solidFill>
              </a:rPr>
              <a:t>.</a:t>
            </a:r>
          </a:p>
          <a:p>
            <a:endParaRPr lang="en-US" dirty="0" smtClean="0">
              <a:solidFill>
                <a:schemeClr val="tx1"/>
              </a:solidFill>
            </a:endParaRPr>
          </a:p>
          <a:p>
            <a:pPr>
              <a:buNone/>
            </a:pPr>
            <a:r>
              <a:rPr lang="en-US" dirty="0" smtClean="0">
                <a:solidFill>
                  <a:schemeClr val="tx1"/>
                </a:solidFill>
              </a:rPr>
              <a:t>It definitely got us some blessings from the needy. Don't take our word for it. See it for yourselves! And it also won us an award for our Advertising agency.</a:t>
            </a:r>
          </a:p>
          <a:p>
            <a:endParaRPr lang="en-US"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ri.jpg"/>
          <p:cNvPicPr>
            <a:picLocks noChangeAspect="1"/>
          </p:cNvPicPr>
          <p:nvPr/>
        </p:nvPicPr>
        <p:blipFill>
          <a:blip r:embed="rId2"/>
          <a:stretch>
            <a:fillRect/>
          </a:stretch>
        </p:blipFill>
        <p:spPr>
          <a:xfrm>
            <a:off x="0" y="730155"/>
            <a:ext cx="9144000" cy="612784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3248" y="917912"/>
            <a:ext cx="7675809" cy="5940088"/>
          </a:xfrm>
          <a:prstGeom prst="rect">
            <a:avLst/>
          </a:prstGeom>
          <a:noFill/>
        </p:spPr>
        <p:txBody>
          <a:bodyPr wrap="square" rtlCol="0">
            <a:spAutoFit/>
          </a:bodyPr>
          <a:lstStyle/>
          <a:p>
            <a:r>
              <a:rPr lang="en-US" sz="2000" dirty="0" smtClean="0"/>
              <a:t/>
            </a:r>
            <a:br>
              <a:rPr lang="en-US" sz="2000" dirty="0" smtClean="0"/>
            </a:br>
            <a:endParaRPr lang="en-US" sz="2000" dirty="0" smtClean="0"/>
          </a:p>
          <a:p>
            <a:pPr>
              <a:buFont typeface="Arial" pitchFamily="34" charset="0"/>
              <a:buChar char="•"/>
            </a:pPr>
            <a:r>
              <a:rPr lang="en-US" sz="2000" dirty="0" smtClean="0"/>
              <a:t>  Profitability depends upon  the volume.</a:t>
            </a:r>
            <a:br>
              <a:rPr lang="en-US" sz="2000" dirty="0" smtClean="0"/>
            </a:br>
            <a:endParaRPr lang="en-US" sz="2000" dirty="0" smtClean="0"/>
          </a:p>
          <a:p>
            <a:pPr>
              <a:buFont typeface="Arial" pitchFamily="34" charset="0"/>
              <a:buChar char="•"/>
            </a:pPr>
            <a:r>
              <a:rPr lang="en-US" sz="2000" dirty="0" smtClean="0"/>
              <a:t> Connecting with the consumer at the emotional level with through Low </a:t>
            </a:r>
            <a:r>
              <a:rPr lang="en-US" sz="2000" dirty="0" err="1" smtClean="0"/>
              <a:t>downpayment</a:t>
            </a:r>
            <a:r>
              <a:rPr lang="en-US" sz="2000" dirty="0" smtClean="0"/>
              <a:t> and No EMI till possession.</a:t>
            </a:r>
            <a:br>
              <a:rPr lang="en-US" sz="2000" dirty="0" smtClean="0"/>
            </a:br>
            <a:endParaRPr lang="en-US" sz="2000" dirty="0" smtClean="0"/>
          </a:p>
          <a:p>
            <a:pPr>
              <a:buFont typeface="Arial" pitchFamily="34" charset="0"/>
              <a:buChar char="•"/>
            </a:pPr>
            <a:r>
              <a:rPr lang="en-US" sz="2000" dirty="0" smtClean="0"/>
              <a:t> The best medium to reach the TG is through print ads and TV commercials.</a:t>
            </a:r>
            <a:br>
              <a:rPr lang="en-US" sz="2000" dirty="0" smtClean="0"/>
            </a:br>
            <a:endParaRPr lang="en-US" sz="2000" dirty="0" smtClean="0"/>
          </a:p>
          <a:p>
            <a:pPr>
              <a:buFont typeface="Arial" pitchFamily="34" charset="0"/>
              <a:buChar char="•"/>
            </a:pPr>
            <a:r>
              <a:rPr lang="en-US" sz="2000" dirty="0" smtClean="0"/>
              <a:t> Taking calculated risks for nullifying any shortcomings about your project just to ensure a convenient living experience.</a:t>
            </a:r>
            <a:br>
              <a:rPr lang="en-US" sz="2000" dirty="0" smtClean="0"/>
            </a:br>
            <a:endParaRPr lang="en-US" sz="2000" dirty="0" smtClean="0"/>
          </a:p>
          <a:p>
            <a:pPr>
              <a:buFont typeface="Arial" pitchFamily="34" charset="0"/>
              <a:buChar char="•"/>
            </a:pPr>
            <a:r>
              <a:rPr lang="en-US" sz="2000" dirty="0" smtClean="0"/>
              <a:t> Paying meticulous attention  to the legal </a:t>
            </a:r>
            <a:r>
              <a:rPr lang="en-US" sz="2000" dirty="0" smtClean="0"/>
              <a:t>formalities</a:t>
            </a:r>
          </a:p>
          <a:p>
            <a:pPr>
              <a:buFont typeface="Arial" pitchFamily="34" charset="0"/>
              <a:buChar char="•"/>
            </a:pPr>
            <a:endParaRPr lang="en-US" sz="2000" dirty="0" smtClean="0"/>
          </a:p>
          <a:p>
            <a:pPr>
              <a:buFont typeface="Arial" pitchFamily="34" charset="0"/>
              <a:buChar char="•"/>
            </a:pPr>
            <a:r>
              <a:rPr lang="en-US" sz="2000" dirty="0" smtClean="0"/>
              <a:t> The </a:t>
            </a:r>
            <a:r>
              <a:rPr lang="en-US" sz="2000" dirty="0"/>
              <a:t>company should be debt free for affordable housing. </a:t>
            </a:r>
          </a:p>
          <a:p>
            <a:pPr>
              <a:buFont typeface="Arial" pitchFamily="34" charset="0"/>
              <a:buChar char="•"/>
            </a:pPr>
            <a:endParaRPr lang="en-US" sz="2000" dirty="0" smtClean="0"/>
          </a:p>
          <a:p>
            <a:pPr>
              <a:buFont typeface="Arial" pitchFamily="34" charset="0"/>
              <a:buChar char="•"/>
            </a:pPr>
            <a:r>
              <a:rPr lang="en-US" sz="2000" dirty="0" smtClean="0"/>
              <a:t> Due </a:t>
            </a:r>
            <a:r>
              <a:rPr lang="en-US" sz="2000" dirty="0"/>
              <a:t>to thin margins the project should be completed before time. </a:t>
            </a:r>
          </a:p>
          <a:p>
            <a:pPr>
              <a:buFont typeface="Arial" pitchFamily="34" charset="0"/>
              <a:buChar char="•"/>
            </a:pPr>
            <a:endParaRPr lang="en-US" sz="2000" dirty="0" smtClean="0"/>
          </a:p>
        </p:txBody>
      </p:sp>
      <p:sp>
        <p:nvSpPr>
          <p:cNvPr id="5" name="TextBox 4"/>
          <p:cNvSpPr txBox="1"/>
          <p:nvPr/>
        </p:nvSpPr>
        <p:spPr>
          <a:xfrm>
            <a:off x="721219" y="721217"/>
            <a:ext cx="8268235" cy="461665"/>
          </a:xfrm>
          <a:prstGeom prst="rect">
            <a:avLst/>
          </a:prstGeom>
          <a:noFill/>
        </p:spPr>
        <p:txBody>
          <a:bodyPr wrap="square" rtlCol="0">
            <a:spAutoFit/>
          </a:bodyPr>
          <a:lstStyle/>
          <a:p>
            <a:r>
              <a:rPr lang="en-US" sz="2400" dirty="0" smtClean="0"/>
              <a:t>Sustaining &amp; Growing  in the affordable housing segment:</a:t>
            </a: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856" y="522515"/>
            <a:ext cx="4180116" cy="6247864"/>
          </a:xfrm>
          <a:prstGeom prst="rect">
            <a:avLst/>
          </a:prstGeom>
          <a:noFill/>
        </p:spPr>
        <p:txBody>
          <a:bodyPr wrap="square" rtlCol="0">
            <a:spAutoFit/>
          </a:bodyPr>
          <a:lstStyle/>
          <a:p>
            <a:r>
              <a:rPr lang="en-US" sz="2000" dirty="0" smtClean="0"/>
              <a:t>The Debacle:</a:t>
            </a:r>
            <a:br>
              <a:rPr lang="en-US" sz="2000" dirty="0" smtClean="0"/>
            </a:br>
            <a:endParaRPr lang="en-US" sz="2000" dirty="0" smtClean="0"/>
          </a:p>
          <a:p>
            <a:pPr>
              <a:buFont typeface="Arial" pitchFamily="34" charset="0"/>
              <a:buChar char="•"/>
            </a:pPr>
            <a:r>
              <a:rPr lang="en-US" sz="2000" dirty="0" smtClean="0"/>
              <a:t>  In 2015, the Ministry of Housing and Urban Poverty Alleviation launched </a:t>
            </a:r>
            <a:r>
              <a:rPr lang="en-US" sz="2000" dirty="0" smtClean="0"/>
              <a:t>the PMAY </a:t>
            </a:r>
            <a:r>
              <a:rPr lang="en-US" sz="2000" dirty="0" smtClean="0"/>
              <a:t>to provide </a:t>
            </a:r>
            <a:r>
              <a:rPr lang="en-US" sz="2000" dirty="0" smtClean="0"/>
              <a:t>housing for the masses. </a:t>
            </a:r>
            <a:r>
              <a:rPr lang="en-US" sz="2000" dirty="0" smtClean="0"/>
              <a:t/>
            </a:r>
            <a:br>
              <a:rPr lang="en-US" sz="2000" dirty="0" smtClean="0"/>
            </a:br>
            <a:endParaRPr lang="en-US" sz="2000" dirty="0" smtClean="0"/>
          </a:p>
          <a:p>
            <a:pPr>
              <a:buFont typeface="Arial" pitchFamily="34" charset="0"/>
              <a:buChar char="•"/>
            </a:pPr>
            <a:r>
              <a:rPr lang="en-US" sz="2000" dirty="0" smtClean="0"/>
              <a:t> Since the aim of the program aligned with our vision, we launched the campaign ‘Maharashtra Housing Day’ to reach a larger group of consumers with an attractive offer.</a:t>
            </a:r>
            <a:br>
              <a:rPr lang="en-US" sz="2000" dirty="0" smtClean="0"/>
            </a:br>
            <a:endParaRPr lang="en-US" sz="2000" dirty="0" smtClean="0"/>
          </a:p>
          <a:p>
            <a:pPr>
              <a:buFont typeface="Arial" pitchFamily="34" charset="0"/>
              <a:buChar char="•"/>
            </a:pPr>
            <a:r>
              <a:rPr lang="en-US" sz="2000" dirty="0" smtClean="0"/>
              <a:t> Fanatically driven by our vision and in the heat of the moment we missed out on some crucial legal terms behind the PMAY program, due to which the campaign capsized.</a:t>
            </a:r>
          </a:p>
          <a:p>
            <a:endParaRPr lang="en-US" sz="2000" dirty="0" smtClean="0"/>
          </a:p>
          <a:p>
            <a:pPr>
              <a:buFont typeface="Arial" pitchFamily="34" charset="0"/>
              <a:buChar char="•"/>
            </a:pPr>
            <a:endParaRPr lang="en-US" sz="2000"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973" y="1077419"/>
            <a:ext cx="4855028" cy="485502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1256" y="1904999"/>
            <a:ext cx="8120744" cy="2800767"/>
          </a:xfrm>
          <a:prstGeom prst="rect">
            <a:avLst/>
          </a:prstGeom>
          <a:noFill/>
        </p:spPr>
        <p:txBody>
          <a:bodyPr wrap="square" rtlCol="0">
            <a:spAutoFit/>
          </a:bodyPr>
          <a:lstStyle/>
          <a:p>
            <a:endParaRPr lang="en-US" dirty="0"/>
          </a:p>
          <a:p>
            <a:pPr>
              <a:buFont typeface="Arial" pitchFamily="34" charset="0"/>
              <a:buChar char="•"/>
            </a:pPr>
            <a:r>
              <a:rPr lang="en-US" sz="2000" dirty="0"/>
              <a:t> Pay meticulous attention to the legal terms. </a:t>
            </a:r>
            <a:endParaRPr lang="en-US" sz="2000" dirty="0" smtClean="0"/>
          </a:p>
          <a:p>
            <a:pPr>
              <a:buFont typeface="Arial" pitchFamily="34" charset="0"/>
              <a:buChar char="•"/>
            </a:pPr>
            <a:r>
              <a:rPr lang="en-US" sz="2000" dirty="0"/>
              <a:t> </a:t>
            </a:r>
            <a:r>
              <a:rPr lang="en-US" sz="2000" dirty="0" smtClean="0"/>
              <a:t>Don't </a:t>
            </a:r>
            <a:r>
              <a:rPr lang="en-US" sz="2000" dirty="0"/>
              <a:t>take anything for granted</a:t>
            </a:r>
            <a:r>
              <a:rPr lang="en-US" sz="2000" dirty="0" smtClean="0"/>
              <a:t>.</a:t>
            </a:r>
          </a:p>
          <a:p>
            <a:pPr>
              <a:buFont typeface="Arial" pitchFamily="34" charset="0"/>
              <a:buChar char="•"/>
            </a:pPr>
            <a:r>
              <a:rPr lang="en-US" sz="2000" dirty="0"/>
              <a:t> </a:t>
            </a:r>
            <a:r>
              <a:rPr lang="en-US" sz="2000" dirty="0" smtClean="0"/>
              <a:t>Calmly plan everything. </a:t>
            </a:r>
          </a:p>
          <a:p>
            <a:pPr>
              <a:buFont typeface="Arial" pitchFamily="34" charset="0"/>
              <a:buChar char="•"/>
            </a:pPr>
            <a:r>
              <a:rPr lang="en-US" sz="2000" dirty="0" smtClean="0"/>
              <a:t>Take care that campaign should not be misinterpreted.</a:t>
            </a:r>
          </a:p>
          <a:p>
            <a:pPr>
              <a:buFont typeface="Arial" pitchFamily="34" charset="0"/>
              <a:buChar char="•"/>
            </a:pPr>
            <a:endParaRPr lang="en-US" sz="2000" dirty="0"/>
          </a:p>
          <a:p>
            <a:pPr>
              <a:buFont typeface="Arial" pitchFamily="34" charset="0"/>
              <a:buChar char="•"/>
            </a:pPr>
            <a:endParaRPr lang="en-US" sz="2000" dirty="0" smtClean="0"/>
          </a:p>
          <a:p>
            <a:r>
              <a:rPr lang="en-US" sz="2000" dirty="0" smtClean="0"/>
              <a:t>							THANK YOU</a:t>
            </a:r>
          </a:p>
          <a:p>
            <a:endParaRPr lang="en-IN" dirty="0"/>
          </a:p>
        </p:txBody>
      </p:sp>
      <p:sp>
        <p:nvSpPr>
          <p:cNvPr id="4" name="TextBox 3"/>
          <p:cNvSpPr txBox="1"/>
          <p:nvPr/>
        </p:nvSpPr>
        <p:spPr>
          <a:xfrm>
            <a:off x="261256" y="1121228"/>
            <a:ext cx="1805110" cy="738664"/>
          </a:xfrm>
          <a:prstGeom prst="rect">
            <a:avLst/>
          </a:prstGeom>
          <a:noFill/>
        </p:spPr>
        <p:txBody>
          <a:bodyPr wrap="none" rtlCol="0">
            <a:spAutoFit/>
          </a:bodyPr>
          <a:lstStyle/>
          <a:p>
            <a:r>
              <a:rPr lang="en-US" sz="2400" dirty="0"/>
              <a:t>Precautions: </a:t>
            </a:r>
          </a:p>
          <a:p>
            <a:endParaRPr lang="en-IN" dirty="0"/>
          </a:p>
        </p:txBody>
      </p:sp>
    </p:spTree>
    <p:extLst>
      <p:ext uri="{BB962C8B-B14F-4D97-AF65-F5344CB8AC3E}">
        <p14:creationId xmlns:p14="http://schemas.microsoft.com/office/powerpoint/2010/main" val="3442270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5003" y="1890591"/>
            <a:ext cx="8345510" cy="3477875"/>
          </a:xfrm>
          <a:prstGeom prst="rect">
            <a:avLst/>
          </a:prstGeom>
          <a:noFill/>
        </p:spPr>
        <p:txBody>
          <a:bodyPr wrap="square" rtlCol="0">
            <a:spAutoFit/>
          </a:bodyPr>
          <a:lstStyle/>
          <a:p>
            <a:r>
              <a:rPr lang="en-US" sz="2000" dirty="0" smtClean="0"/>
              <a:t/>
            </a:r>
            <a:br>
              <a:rPr lang="en-US" sz="2000" dirty="0" smtClean="0"/>
            </a:br>
            <a:endParaRPr lang="en-US" sz="2000" dirty="0" smtClean="0"/>
          </a:p>
          <a:p>
            <a:pPr marL="800100" lvl="1" indent="-342900">
              <a:buFont typeface="+mj-lt"/>
              <a:buAutoNum type="arabicPeriod"/>
            </a:pPr>
            <a:r>
              <a:rPr lang="en-US" sz="2000" dirty="0" smtClean="0"/>
              <a:t>They were all located in &amp; around manufacturing belts.</a:t>
            </a:r>
          </a:p>
          <a:p>
            <a:pPr marL="800100" lvl="1" indent="-342900">
              <a:buFont typeface="+mj-lt"/>
              <a:buAutoNum type="arabicPeriod"/>
            </a:pPr>
            <a:r>
              <a:rPr lang="en-US" sz="2000" dirty="0" smtClean="0"/>
              <a:t>The workers who worked in the factories traveled large distances to reach the factory.</a:t>
            </a:r>
          </a:p>
          <a:p>
            <a:pPr marL="800100" lvl="1" indent="-342900">
              <a:buFont typeface="+mj-lt"/>
              <a:buAutoNum type="arabicPeriod"/>
            </a:pPr>
            <a:r>
              <a:rPr lang="en-US" sz="2000" dirty="0" smtClean="0"/>
              <a:t>Most of these workers were </a:t>
            </a:r>
            <a:r>
              <a:rPr lang="en-US" sz="2000" dirty="0" smtClean="0"/>
              <a:t>migrants , </a:t>
            </a:r>
            <a:r>
              <a:rPr lang="en-US" sz="2000" dirty="0" smtClean="0"/>
              <a:t>living in rented rooms. </a:t>
            </a:r>
          </a:p>
          <a:p>
            <a:pPr marL="800100" lvl="1" indent="-342900">
              <a:buFont typeface="+mj-lt"/>
              <a:buAutoNum type="arabicPeriod"/>
            </a:pPr>
            <a:r>
              <a:rPr lang="en-US" sz="2000" dirty="0" smtClean="0"/>
              <a:t>All had a desire to own </a:t>
            </a:r>
            <a:r>
              <a:rPr lang="en-US" sz="2000" dirty="0" smtClean="0"/>
              <a:t>a home. </a:t>
            </a:r>
            <a:endParaRPr lang="en-US" sz="2000" dirty="0" smtClean="0"/>
          </a:p>
          <a:p>
            <a:pPr marL="800100" lvl="1" indent="-342900">
              <a:buFont typeface="+mj-lt"/>
              <a:buAutoNum type="arabicPeriod"/>
            </a:pPr>
            <a:r>
              <a:rPr lang="en-US" sz="2000" dirty="0" smtClean="0"/>
              <a:t>All desired to keep their family happy.</a:t>
            </a:r>
          </a:p>
          <a:p>
            <a:pPr marL="800100" lvl="1" indent="-342900">
              <a:buFont typeface="+mj-lt"/>
              <a:buAutoNum type="arabicPeriod"/>
            </a:pPr>
            <a:endParaRPr lang="en-US" sz="2000" dirty="0" smtClean="0"/>
          </a:p>
          <a:p>
            <a:pPr marL="342900" indent="-342900">
              <a:buFont typeface="Arial" pitchFamily="34" charset="0"/>
              <a:buChar char="•"/>
            </a:pPr>
            <a:endParaRPr lang="en-US" sz="2000" dirty="0" smtClean="0"/>
          </a:p>
          <a:p>
            <a:pPr marL="342900" indent="-342900">
              <a:buFont typeface="Arial" pitchFamily="34" charset="0"/>
              <a:buChar char="•"/>
            </a:pPr>
            <a:endParaRPr lang="en-US" sz="2000" dirty="0" smtClean="0"/>
          </a:p>
        </p:txBody>
      </p:sp>
      <p:sp>
        <p:nvSpPr>
          <p:cNvPr id="2" name="TextBox 1"/>
          <p:cNvSpPr txBox="1"/>
          <p:nvPr/>
        </p:nvSpPr>
        <p:spPr>
          <a:xfrm>
            <a:off x="642254" y="1164767"/>
            <a:ext cx="5889175" cy="584775"/>
          </a:xfrm>
          <a:prstGeom prst="rect">
            <a:avLst/>
          </a:prstGeom>
          <a:noFill/>
        </p:spPr>
        <p:txBody>
          <a:bodyPr wrap="square" rtlCol="0">
            <a:spAutoFit/>
          </a:bodyPr>
          <a:lstStyle/>
          <a:p>
            <a:r>
              <a:rPr lang="en-IN" sz="3200" dirty="0" smtClean="0"/>
              <a:t>A keen observation – City suburbs</a:t>
            </a:r>
            <a:endParaRPr lang="en-IN" sz="3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198092"/>
            <a:ext cx="8229600" cy="1888579"/>
          </a:xfrm>
        </p:spPr>
        <p:txBody>
          <a:bodyPr>
            <a:normAutofit fontScale="90000"/>
          </a:bodyPr>
          <a:lstStyle/>
          <a:p>
            <a:r>
              <a:rPr lang="en-US" sz="2000" dirty="0" smtClean="0">
                <a:solidFill>
                  <a:schemeClr val="tx1"/>
                </a:solidFill>
              </a:rPr>
              <a:t>W</a:t>
            </a:r>
            <a:r>
              <a:rPr lang="en-US" sz="2000" dirty="0" smtClean="0">
                <a:solidFill>
                  <a:schemeClr val="tx1"/>
                </a:solidFill>
              </a:rPr>
              <a:t>e realized that very few builders were in affordable housing. </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Aapla Ghar literally means '</a:t>
            </a:r>
            <a:r>
              <a:rPr lang="en-US" sz="2000" dirty="0" err="1" smtClean="0">
                <a:solidFill>
                  <a:schemeClr val="tx1"/>
                </a:solidFill>
              </a:rPr>
              <a:t>Apna</a:t>
            </a:r>
            <a:r>
              <a:rPr lang="en-US" sz="2000" dirty="0" smtClean="0">
                <a:solidFill>
                  <a:schemeClr val="tx1"/>
                </a:solidFill>
              </a:rPr>
              <a:t> Ghar' (Our Home).  Aapla Ghar is an exclusive brand that </a:t>
            </a:r>
            <a:r>
              <a:rPr lang="en-IN" sz="2000" dirty="0" smtClean="0">
                <a:solidFill>
                  <a:prstClr val="black">
                    <a:lumMod val="95000"/>
                    <a:lumOff val="5000"/>
                  </a:prstClr>
                </a:solidFill>
              </a:rPr>
              <a:t>understands customer needs by making home buying easy</a:t>
            </a:r>
            <a:r>
              <a:rPr lang="en-US" sz="2000" dirty="0" smtClean="0">
                <a:solidFill>
                  <a:schemeClr val="tx1"/>
                </a:solidFill>
              </a:rPr>
              <a:t>, by providing houses with all the modern amenities, without compromising on the quality.</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We decided on delivering one single promise of “ownership and happiness” in various upcoming locations across the city. </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48507"/>
            <a:ext cx="8229600" cy="2196759"/>
          </a:xfrm>
        </p:spPr>
        <p:txBody>
          <a:bodyPr>
            <a:normAutofit fontScale="90000"/>
          </a:bodyPr>
          <a:lstStyle/>
          <a:p>
            <a:r>
              <a:rPr lang="en-US" sz="2200" dirty="0" smtClean="0">
                <a:solidFill>
                  <a:schemeClr val="tx1"/>
                </a:solidFill>
              </a:rPr>
              <a:t/>
            </a:r>
            <a:br>
              <a:rPr lang="en-US" sz="2200" dirty="0" smtClean="0">
                <a:solidFill>
                  <a:schemeClr val="tx1"/>
                </a:solidFill>
              </a:rPr>
            </a:br>
            <a:r>
              <a:rPr lang="en-US" sz="2200" dirty="0" smtClean="0">
                <a:solidFill>
                  <a:schemeClr val="tx1"/>
                </a:solidFill>
              </a:rPr>
              <a:t/>
            </a:r>
            <a:br>
              <a:rPr lang="en-US" sz="2200" dirty="0" smtClean="0">
                <a:solidFill>
                  <a:schemeClr val="tx1"/>
                </a:solidFill>
              </a:rPr>
            </a:br>
            <a:r>
              <a:rPr lang="en-US" sz="2200" dirty="0" smtClean="0">
                <a:solidFill>
                  <a:schemeClr val="tx1"/>
                </a:solidFill>
              </a:rPr>
              <a:t/>
            </a:r>
            <a:br>
              <a:rPr lang="en-US" sz="2200" dirty="0" smtClean="0">
                <a:solidFill>
                  <a:schemeClr val="tx1"/>
                </a:solidFill>
              </a:rPr>
            </a:br>
            <a:r>
              <a:rPr lang="en-US" sz="2200" dirty="0" smtClean="0">
                <a:solidFill>
                  <a:schemeClr val="tx1"/>
                </a:solidFill>
              </a:rPr>
              <a:t/>
            </a:r>
            <a:br>
              <a:rPr lang="en-US" sz="2200" dirty="0" smtClean="0">
                <a:solidFill>
                  <a:schemeClr val="tx1"/>
                </a:solidFill>
              </a:rPr>
            </a:br>
            <a:r>
              <a:rPr lang="en-US" sz="2200" dirty="0" smtClean="0">
                <a:solidFill>
                  <a:schemeClr val="tx1"/>
                </a:solidFill>
              </a:rPr>
              <a:t/>
            </a:r>
            <a:br>
              <a:rPr lang="en-US" sz="2200" dirty="0" smtClean="0">
                <a:solidFill>
                  <a:schemeClr val="tx1"/>
                </a:solidFill>
              </a:rPr>
            </a:br>
            <a:r>
              <a:rPr lang="en-US" sz="1800" dirty="0" smtClean="0">
                <a:solidFill>
                  <a:schemeClr val="tx1"/>
                </a:solidFill>
              </a:rPr>
              <a:t/>
            </a:r>
            <a:br>
              <a:rPr lang="en-US" sz="1800" dirty="0" smtClean="0">
                <a:solidFill>
                  <a:schemeClr val="tx1"/>
                </a:solidFill>
              </a:rPr>
            </a:br>
            <a:endParaRPr lang="en-US" sz="1700" dirty="0">
              <a:solidFill>
                <a:schemeClr val="tx1"/>
              </a:solidFill>
            </a:endParaRPr>
          </a:p>
        </p:txBody>
      </p:sp>
      <p:sp>
        <p:nvSpPr>
          <p:cNvPr id="6" name="Rectangle 5"/>
          <p:cNvSpPr/>
          <p:nvPr/>
        </p:nvSpPr>
        <p:spPr>
          <a:xfrm>
            <a:off x="298427" y="704757"/>
            <a:ext cx="4572000" cy="646331"/>
          </a:xfrm>
          <a:prstGeom prst="rect">
            <a:avLst/>
          </a:prstGeom>
        </p:spPr>
        <p:txBody>
          <a:bodyPr>
            <a:spAutoFit/>
          </a:bodyPr>
          <a:lstStyle/>
          <a:p>
            <a:r>
              <a:rPr lang="en-US" dirty="0" smtClean="0"/>
              <a:t>India Housing Day</a:t>
            </a:r>
          </a:p>
          <a:p>
            <a:endParaRPr lang="en-US" dirty="0"/>
          </a:p>
        </p:txBody>
      </p:sp>
      <p:sp>
        <p:nvSpPr>
          <p:cNvPr id="7" name="Rectangle 6"/>
          <p:cNvSpPr/>
          <p:nvPr/>
        </p:nvSpPr>
        <p:spPr>
          <a:xfrm>
            <a:off x="298427" y="878150"/>
            <a:ext cx="4188040" cy="5016758"/>
          </a:xfrm>
          <a:prstGeom prst="rect">
            <a:avLst/>
          </a:prstGeom>
        </p:spPr>
        <p:txBody>
          <a:bodyPr wrap="square">
            <a:spAutoFit/>
          </a:bodyPr>
          <a:lstStyle/>
          <a:p>
            <a:endParaRPr lang="en-US" sz="2000" dirty="0" smtClean="0"/>
          </a:p>
          <a:p>
            <a:r>
              <a:rPr lang="en-US" sz="2000" dirty="0" smtClean="0"/>
              <a:t>'India Housing Day' </a:t>
            </a:r>
            <a:r>
              <a:rPr lang="en-US" sz="2000" dirty="0" smtClean="0"/>
              <a:t>showcased how buying can be made easy for the common man. </a:t>
            </a:r>
          </a:p>
          <a:p>
            <a:r>
              <a:rPr lang="en-US" sz="2000" dirty="0" smtClean="0"/>
              <a:t>This was done by offering 1 BHK at 1 lakh, 2 BHK at 2 lakhs as a booking amount, and the remaining amount to be paid after possession.</a:t>
            </a:r>
            <a:endParaRPr lang="en-US" sz="2000" dirty="0" smtClean="0"/>
          </a:p>
          <a:p>
            <a:endParaRPr lang="en-US" sz="2000" dirty="0" smtClean="0"/>
          </a:p>
          <a:p>
            <a:r>
              <a:rPr lang="en-US" sz="2000" dirty="0" smtClean="0"/>
              <a:t>Such </a:t>
            </a:r>
            <a:r>
              <a:rPr lang="en-US" sz="2000" dirty="0" smtClean="0"/>
              <a:t>a unique </a:t>
            </a:r>
            <a:r>
              <a:rPr lang="en-US" sz="2000" dirty="0" smtClean="0"/>
              <a:t>offer </a:t>
            </a:r>
            <a:r>
              <a:rPr lang="en-US" sz="2000" dirty="0" smtClean="0"/>
              <a:t>appealed to the needs of the buyer and </a:t>
            </a:r>
            <a:r>
              <a:rPr lang="en-US" sz="2000" dirty="0" smtClean="0"/>
              <a:t>was </a:t>
            </a:r>
            <a:r>
              <a:rPr lang="en-US" sz="2000" dirty="0" smtClean="0"/>
              <a:t>unheard of </a:t>
            </a:r>
            <a:r>
              <a:rPr lang="en-US" sz="2000" dirty="0" smtClean="0"/>
              <a:t>in real estate. The </a:t>
            </a:r>
            <a:r>
              <a:rPr lang="en-US" sz="2000" dirty="0" smtClean="0"/>
              <a:t>event was a huge success with more than 7,500 people attending the event and more than </a:t>
            </a:r>
            <a:r>
              <a:rPr lang="en-US" sz="2000" dirty="0" smtClean="0"/>
              <a:t>1000</a:t>
            </a:r>
            <a:r>
              <a:rPr lang="en-US" sz="2000" dirty="0" smtClean="0"/>
              <a:t> </a:t>
            </a:r>
            <a:r>
              <a:rPr lang="en-US" sz="2000" dirty="0" smtClean="0"/>
              <a:t>booking their brand new home - a dream they had cherished for years!</a:t>
            </a:r>
          </a:p>
        </p:txBody>
      </p:sp>
      <p:sp>
        <p:nvSpPr>
          <p:cNvPr id="8" name="Rectangle 7"/>
          <p:cNvSpPr/>
          <p:nvPr/>
        </p:nvSpPr>
        <p:spPr>
          <a:xfrm>
            <a:off x="-6373" y="6772"/>
            <a:ext cx="6755516" cy="521736"/>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0427" y="-15778"/>
            <a:ext cx="4312210" cy="6858000"/>
          </a:xfrm>
          <a:prstGeom prst="rect">
            <a:avLst/>
          </a:prstGeom>
        </p:spPr>
      </p:pic>
      <p:sp>
        <p:nvSpPr>
          <p:cNvPr id="10" name="Rectangle 9"/>
          <p:cNvSpPr/>
          <p:nvPr/>
        </p:nvSpPr>
        <p:spPr>
          <a:xfrm>
            <a:off x="0" y="6705600"/>
            <a:ext cx="4870427" cy="1524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9191" y="0"/>
            <a:ext cx="5234809" cy="6858000"/>
          </a:xfrm>
          <a:prstGeom prst="rect">
            <a:avLst/>
          </a:prstGeom>
        </p:spPr>
      </p:pic>
      <p:sp>
        <p:nvSpPr>
          <p:cNvPr id="5" name="TextBox 4"/>
          <p:cNvSpPr txBox="1"/>
          <p:nvPr/>
        </p:nvSpPr>
        <p:spPr>
          <a:xfrm>
            <a:off x="206830" y="620484"/>
            <a:ext cx="3298370" cy="400110"/>
          </a:xfrm>
          <a:prstGeom prst="rect">
            <a:avLst/>
          </a:prstGeom>
          <a:noFill/>
        </p:spPr>
        <p:txBody>
          <a:bodyPr wrap="square" rtlCol="0">
            <a:spAutoFit/>
          </a:bodyPr>
          <a:lstStyle/>
          <a:p>
            <a:r>
              <a:rPr lang="en-IN" sz="2000" dirty="0" smtClean="0"/>
              <a:t>1</a:t>
            </a:r>
            <a:r>
              <a:rPr lang="en-IN" sz="2000" baseline="30000" dirty="0" smtClean="0"/>
              <a:t>st</a:t>
            </a:r>
            <a:r>
              <a:rPr lang="en-IN" sz="2000" dirty="0" smtClean="0"/>
              <a:t> anniversary of Aapla Ghar</a:t>
            </a:r>
            <a:endParaRPr lang="en-IN" sz="2000" dirty="0"/>
          </a:p>
        </p:txBody>
      </p:sp>
      <p:sp>
        <p:nvSpPr>
          <p:cNvPr id="6" name="TextBox 5"/>
          <p:cNvSpPr txBox="1"/>
          <p:nvPr/>
        </p:nvSpPr>
        <p:spPr>
          <a:xfrm>
            <a:off x="206830" y="1315722"/>
            <a:ext cx="3374570" cy="5016758"/>
          </a:xfrm>
          <a:prstGeom prst="rect">
            <a:avLst/>
          </a:prstGeom>
          <a:noFill/>
        </p:spPr>
        <p:txBody>
          <a:bodyPr wrap="square" rtlCol="0">
            <a:spAutoFit/>
          </a:bodyPr>
          <a:lstStyle/>
          <a:p>
            <a:pPr marL="285750" indent="-285750">
              <a:buFont typeface="Arial" panose="020B0604020202020204" pitchFamily="34" charset="0"/>
              <a:buChar char="•"/>
            </a:pPr>
            <a:r>
              <a:rPr lang="en-IN" sz="2000" dirty="0" smtClean="0"/>
              <a:t>Here we came up with an offer to book your home in just </a:t>
            </a:r>
            <a:r>
              <a:rPr lang="en-IN" sz="2000" dirty="0" err="1" smtClean="0"/>
              <a:t>Rs</a:t>
            </a:r>
            <a:r>
              <a:rPr lang="en-IN" sz="2000" dirty="0" smtClean="0"/>
              <a:t> 21,000 plus stamp duty and registration.</a:t>
            </a:r>
          </a:p>
          <a:p>
            <a:pPr marL="285750" indent="-285750">
              <a:buFont typeface="Arial" panose="020B0604020202020204" pitchFamily="34" charset="0"/>
              <a:buChar char="•"/>
            </a:pPr>
            <a:r>
              <a:rPr lang="en-IN" sz="2000" dirty="0" smtClean="0"/>
              <a:t>It was a great celebration where we offered our customers with a lucky draw where the bumper prize was a 1 BHK flat. </a:t>
            </a:r>
          </a:p>
          <a:p>
            <a:pPr marL="285750" indent="-285750">
              <a:buFont typeface="Arial" panose="020B0604020202020204" pitchFamily="34" charset="0"/>
              <a:buChar char="•"/>
            </a:pPr>
            <a:r>
              <a:rPr lang="en-IN" sz="2000" dirty="0" smtClean="0"/>
              <a:t>Many more prizes were also up for grabs.  </a:t>
            </a:r>
          </a:p>
          <a:p>
            <a:pPr marL="285750" indent="-285750">
              <a:buFont typeface="Arial" panose="020B0604020202020204" pitchFamily="34" charset="0"/>
              <a:buChar char="•"/>
            </a:pPr>
            <a:r>
              <a:rPr lang="en-IN" sz="2000" dirty="0" smtClean="0"/>
              <a:t>Here we received a tremendous response and a lot of referral bookings. </a:t>
            </a:r>
          </a:p>
          <a:p>
            <a:pPr marL="285750" indent="-285750">
              <a:buFont typeface="Arial" panose="020B0604020202020204" pitchFamily="34" charset="0"/>
              <a:buChar char="•"/>
            </a:pPr>
            <a:r>
              <a:rPr lang="en-IN" sz="2000" dirty="0" smtClean="0"/>
              <a:t>A total of 1200 flats were booked.  </a:t>
            </a:r>
            <a:endParaRPr lang="en-IN" sz="2000" dirty="0"/>
          </a:p>
        </p:txBody>
      </p:sp>
    </p:spTree>
    <p:extLst>
      <p:ext uri="{BB962C8B-B14F-4D97-AF65-F5344CB8AC3E}">
        <p14:creationId xmlns:p14="http://schemas.microsoft.com/office/powerpoint/2010/main" val="2452203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6384"/>
            <a:ext cx="9144000" cy="1121433"/>
          </a:xfrm>
          <a:prstGeom prst="rect">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078" y="4039596"/>
            <a:ext cx="2417489" cy="192190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724" y="4613579"/>
            <a:ext cx="2300622" cy="2020817"/>
          </a:xfrm>
          <a:prstGeom prst="rect">
            <a:avLst/>
          </a:prstGeom>
        </p:spPr>
      </p:pic>
      <p:sp>
        <p:nvSpPr>
          <p:cNvPr id="16" name="Title 1"/>
          <p:cNvSpPr txBox="1">
            <a:spLocks/>
          </p:cNvSpPr>
          <p:nvPr/>
        </p:nvSpPr>
        <p:spPr>
          <a:xfrm>
            <a:off x="3172353" y="198160"/>
            <a:ext cx="3867371" cy="7069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chemeClr val="bg1"/>
                </a:solidFill>
              </a:rPr>
              <a:t> Project USP </a:t>
            </a:r>
            <a:endParaRPr lang="en-US" sz="3200" dirty="0">
              <a:solidFill>
                <a:schemeClr val="bg1"/>
              </a:solidFill>
            </a:endParaRPr>
          </a:p>
        </p:txBody>
      </p:sp>
      <p:pic>
        <p:nvPicPr>
          <p:cNvPr id="18"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486" y="76200"/>
            <a:ext cx="1736714" cy="917377"/>
          </a:xfrm>
          <a:prstGeom prst="rect">
            <a:avLst/>
          </a:prstGeom>
        </p:spPr>
      </p:pic>
      <p:sp>
        <p:nvSpPr>
          <p:cNvPr id="11" name="Title 1"/>
          <p:cNvSpPr txBox="1">
            <a:spLocks/>
          </p:cNvSpPr>
          <p:nvPr/>
        </p:nvSpPr>
        <p:spPr>
          <a:xfrm>
            <a:off x="3733800" y="4917671"/>
            <a:ext cx="3238500" cy="4395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IN" sz="1400" dirty="0">
              <a:latin typeface="Albertus Medium" panose="020E0602030304020304" pitchFamily="34" charset="0"/>
            </a:endParaRPr>
          </a:p>
        </p:txBody>
      </p:sp>
      <p:sp>
        <p:nvSpPr>
          <p:cNvPr id="12" name="Title 1"/>
          <p:cNvSpPr txBox="1">
            <a:spLocks/>
          </p:cNvSpPr>
          <p:nvPr/>
        </p:nvSpPr>
        <p:spPr>
          <a:xfrm>
            <a:off x="4613565" y="3338028"/>
            <a:ext cx="3576470" cy="3066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IN" sz="1400" dirty="0">
              <a:latin typeface="Albertus Medium" panose="020E0602030304020304" pitchFamily="34" charset="0"/>
            </a:endParaRPr>
          </a:p>
        </p:txBody>
      </p:sp>
      <p:sp>
        <p:nvSpPr>
          <p:cNvPr id="13" name="Title 1"/>
          <p:cNvSpPr txBox="1">
            <a:spLocks/>
          </p:cNvSpPr>
          <p:nvPr/>
        </p:nvSpPr>
        <p:spPr>
          <a:xfrm>
            <a:off x="3943785" y="3915676"/>
            <a:ext cx="4124661" cy="3066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IN" sz="1400" dirty="0">
              <a:latin typeface="Albertus Medium" panose="020E0602030304020304" pitchFamily="34" charset="0"/>
            </a:endParaRPr>
          </a:p>
        </p:txBody>
      </p:sp>
      <p:sp>
        <p:nvSpPr>
          <p:cNvPr id="14" name="Title 1"/>
          <p:cNvSpPr txBox="1">
            <a:spLocks/>
          </p:cNvSpPr>
          <p:nvPr/>
        </p:nvSpPr>
        <p:spPr>
          <a:xfrm>
            <a:off x="705285" y="6168345"/>
            <a:ext cx="6477000" cy="5847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1400" b="1" dirty="0" smtClean="0"/>
              <a:t>Around each area of Aapla Ghar, has the fast developing industrial growth i.e. MIDC.</a:t>
            </a:r>
          </a:p>
          <a:p>
            <a:r>
              <a:rPr lang="en-US" sz="1400" b="1" dirty="0" smtClean="0"/>
              <a:t>Nearby all </a:t>
            </a:r>
            <a:r>
              <a:rPr lang="en-IN" sz="1400" b="1" dirty="0"/>
              <a:t>Aapla </a:t>
            </a:r>
            <a:r>
              <a:rPr lang="en-IN" sz="1400" b="1" dirty="0" smtClean="0"/>
              <a:t>Ghar are International Schools, Colleges, Banks &amp; Market. </a:t>
            </a:r>
            <a:endParaRPr lang="en-US" sz="1400" b="1" dirty="0"/>
          </a:p>
        </p:txBody>
      </p:sp>
      <p:sp>
        <p:nvSpPr>
          <p:cNvPr id="17" name="Title 1"/>
          <p:cNvSpPr txBox="1">
            <a:spLocks/>
          </p:cNvSpPr>
          <p:nvPr/>
        </p:nvSpPr>
        <p:spPr>
          <a:xfrm>
            <a:off x="4661234" y="4380557"/>
            <a:ext cx="2819400" cy="3066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IN" sz="1400" dirty="0">
              <a:latin typeface="Albertus Medium" panose="020E0602030304020304" pitchFamily="34" charset="0"/>
            </a:endParaRPr>
          </a:p>
        </p:txBody>
      </p:sp>
      <p:sp>
        <p:nvSpPr>
          <p:cNvPr id="15" name="Title 1"/>
          <p:cNvSpPr txBox="1">
            <a:spLocks/>
          </p:cNvSpPr>
          <p:nvPr/>
        </p:nvSpPr>
        <p:spPr>
          <a:xfrm>
            <a:off x="2828478" y="1848426"/>
            <a:ext cx="5987281" cy="35216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just">
              <a:spcBef>
                <a:spcPts val="500"/>
              </a:spcBef>
              <a:buClr>
                <a:schemeClr val="tx1"/>
              </a:buClr>
              <a:buSzPct val="120000"/>
              <a:buFont typeface="Arial" panose="020B0604020202020204" pitchFamily="34" charset="0"/>
              <a:buChar char="•"/>
            </a:pPr>
            <a:r>
              <a:rPr lang="en-IN" sz="1400" dirty="0" smtClean="0">
                <a:solidFill>
                  <a:srgbClr val="0070C0"/>
                </a:solidFill>
                <a:latin typeface="+mn-lt"/>
              </a:rPr>
              <a:t>Society </a:t>
            </a:r>
            <a:r>
              <a:rPr lang="en-IN" sz="1400" dirty="0" smtClean="0">
                <a:solidFill>
                  <a:srgbClr val="0070C0"/>
                </a:solidFill>
                <a:latin typeface="+mn-lt"/>
              </a:rPr>
              <a:t>Bus </a:t>
            </a:r>
            <a:r>
              <a:rPr lang="en-IN" sz="1400" dirty="0" smtClean="0">
                <a:latin typeface="+mn-lt"/>
              </a:rPr>
              <a:t>will be provided for commuting between Project and city area.</a:t>
            </a:r>
            <a:endParaRPr lang="en-IN" sz="1400" dirty="0">
              <a:latin typeface="+mn-lt"/>
            </a:endParaRPr>
          </a:p>
          <a:p>
            <a:pPr marL="285750" indent="-285750" algn="just">
              <a:spcBef>
                <a:spcPts val="500"/>
              </a:spcBef>
              <a:buClr>
                <a:schemeClr val="tx1"/>
              </a:buClr>
              <a:buSzPct val="120000"/>
              <a:buFont typeface="Arial" panose="020B0604020202020204" pitchFamily="34" charset="0"/>
              <a:buChar char="•"/>
            </a:pPr>
            <a:r>
              <a:rPr lang="en-IN" sz="1400" dirty="0" smtClean="0">
                <a:latin typeface="+mn-lt"/>
              </a:rPr>
              <a:t>Every </a:t>
            </a:r>
            <a:r>
              <a:rPr lang="en-IN" sz="1400" dirty="0">
                <a:latin typeface="+mn-lt"/>
              </a:rPr>
              <a:t>residential project needs is a Medical </a:t>
            </a:r>
            <a:r>
              <a:rPr lang="en-IN" sz="1400" dirty="0" smtClean="0">
                <a:latin typeface="+mn-lt"/>
              </a:rPr>
              <a:t>Store. So </a:t>
            </a:r>
            <a:r>
              <a:rPr lang="en-IN" sz="1400" dirty="0">
                <a:latin typeface="+mn-lt"/>
              </a:rPr>
              <a:t>we have made sure there’s a </a:t>
            </a:r>
            <a:r>
              <a:rPr lang="en-IN" sz="1400" dirty="0">
                <a:solidFill>
                  <a:srgbClr val="0070C0"/>
                </a:solidFill>
                <a:latin typeface="+mn-lt"/>
              </a:rPr>
              <a:t>Medical Store </a:t>
            </a:r>
            <a:r>
              <a:rPr lang="en-IN" sz="1400" dirty="0">
                <a:latin typeface="+mn-lt"/>
              </a:rPr>
              <a:t>in Aapla Ghar</a:t>
            </a:r>
            <a:r>
              <a:rPr lang="en-IN" sz="1400" dirty="0" smtClean="0">
                <a:latin typeface="+mn-lt"/>
              </a:rPr>
              <a:t>.</a:t>
            </a:r>
          </a:p>
          <a:p>
            <a:pPr marL="285750" indent="-285750" algn="just">
              <a:spcBef>
                <a:spcPts val="500"/>
              </a:spcBef>
              <a:buClr>
                <a:schemeClr val="tx1"/>
              </a:buClr>
              <a:buSzPct val="120000"/>
              <a:buFont typeface="Arial" panose="020B0604020202020204" pitchFamily="34" charset="0"/>
              <a:buChar char="•"/>
            </a:pPr>
            <a:r>
              <a:rPr lang="en-IN" sz="1400" dirty="0">
                <a:latin typeface="+mn-lt"/>
              </a:rPr>
              <a:t>We all know importance of having a </a:t>
            </a:r>
            <a:r>
              <a:rPr lang="en-IN" sz="1400" dirty="0">
                <a:solidFill>
                  <a:srgbClr val="0070C0"/>
                </a:solidFill>
                <a:latin typeface="+mn-lt"/>
              </a:rPr>
              <a:t>Clinic </a:t>
            </a:r>
            <a:r>
              <a:rPr lang="en-IN" sz="1400" dirty="0">
                <a:latin typeface="+mn-lt"/>
              </a:rPr>
              <a:t>close to home. That’s why we have ensured there’s a clinic near Aapla Ghar</a:t>
            </a:r>
            <a:r>
              <a:rPr lang="en-IN" sz="1400" dirty="0" smtClean="0">
                <a:latin typeface="+mn-lt"/>
              </a:rPr>
              <a:t>.</a:t>
            </a:r>
          </a:p>
          <a:p>
            <a:pPr marL="285750" indent="-285750" algn="just">
              <a:spcBef>
                <a:spcPts val="500"/>
              </a:spcBef>
              <a:buClr>
                <a:schemeClr val="tx1"/>
              </a:buClr>
              <a:buSzPct val="120000"/>
              <a:buFont typeface="Arial" panose="020B0604020202020204" pitchFamily="34" charset="0"/>
              <a:buChar char="•"/>
            </a:pPr>
            <a:r>
              <a:rPr lang="en-IN" sz="1400" dirty="0">
                <a:latin typeface="+mn-lt"/>
              </a:rPr>
              <a:t>There’s also a </a:t>
            </a:r>
            <a:r>
              <a:rPr lang="en-IN" sz="1400" dirty="0">
                <a:solidFill>
                  <a:srgbClr val="0070C0"/>
                </a:solidFill>
                <a:latin typeface="+mn-lt"/>
              </a:rPr>
              <a:t>General Store </a:t>
            </a:r>
            <a:r>
              <a:rPr lang="en-IN" sz="1400" dirty="0">
                <a:latin typeface="+mn-lt"/>
              </a:rPr>
              <a:t>for </a:t>
            </a:r>
            <a:r>
              <a:rPr lang="en-IN" sz="1400" dirty="0" smtClean="0">
                <a:latin typeface="+mn-lt"/>
              </a:rPr>
              <a:t>daily necessities.</a:t>
            </a:r>
          </a:p>
          <a:p>
            <a:pPr marL="285750" indent="-285750" algn="l">
              <a:spcBef>
                <a:spcPts val="500"/>
              </a:spcBef>
              <a:buClr>
                <a:schemeClr val="tx1"/>
              </a:buClr>
              <a:buSzPct val="120000"/>
              <a:buFont typeface="Arial" panose="020B0604020202020204" pitchFamily="34" charset="0"/>
              <a:buChar char="•"/>
            </a:pPr>
            <a:r>
              <a:rPr lang="en-IN" sz="1400" dirty="0">
                <a:latin typeface="+mn-lt"/>
              </a:rPr>
              <a:t>I</a:t>
            </a:r>
            <a:r>
              <a:rPr lang="en-IN" sz="1400" dirty="0" smtClean="0">
                <a:latin typeface="+mn-lt"/>
              </a:rPr>
              <a:t>mportant </a:t>
            </a:r>
            <a:r>
              <a:rPr lang="en-IN" sz="1400" dirty="0">
                <a:latin typeface="+mn-lt"/>
              </a:rPr>
              <a:t>but </a:t>
            </a:r>
            <a:r>
              <a:rPr lang="en-IN" sz="1400" dirty="0" smtClean="0">
                <a:latin typeface="+mn-lt"/>
              </a:rPr>
              <a:t>ignored by many </a:t>
            </a:r>
            <a:r>
              <a:rPr lang="en-IN" sz="1400" dirty="0" smtClean="0">
                <a:latin typeface="+mn-lt"/>
              </a:rPr>
              <a:t>societies </a:t>
            </a:r>
            <a:r>
              <a:rPr lang="en-IN" sz="1400" dirty="0">
                <a:latin typeface="+mn-lt"/>
              </a:rPr>
              <a:t>is </a:t>
            </a:r>
            <a:r>
              <a:rPr lang="en-IN" sz="1400" dirty="0">
                <a:solidFill>
                  <a:srgbClr val="0070C0"/>
                </a:solidFill>
                <a:latin typeface="+mn-lt"/>
              </a:rPr>
              <a:t>a</a:t>
            </a:r>
            <a:r>
              <a:rPr lang="en-IN" sz="1400" dirty="0" smtClean="0">
                <a:solidFill>
                  <a:srgbClr val="0070C0"/>
                </a:solidFill>
                <a:latin typeface="+mn-lt"/>
              </a:rPr>
              <a:t> </a:t>
            </a:r>
            <a:r>
              <a:rPr lang="en-IN" sz="1400" dirty="0">
                <a:solidFill>
                  <a:srgbClr val="0070C0"/>
                </a:solidFill>
                <a:latin typeface="+mn-lt"/>
              </a:rPr>
              <a:t>Flour-mill</a:t>
            </a:r>
            <a:r>
              <a:rPr lang="en-IN" sz="1400" dirty="0">
                <a:latin typeface="+mn-lt"/>
              </a:rPr>
              <a:t>. We </a:t>
            </a:r>
            <a:r>
              <a:rPr lang="en-IN" sz="1400" dirty="0" smtClean="0">
                <a:latin typeface="+mn-lt"/>
              </a:rPr>
              <a:t>have one </a:t>
            </a:r>
            <a:r>
              <a:rPr lang="en-IN" sz="1400" dirty="0">
                <a:latin typeface="+mn-lt"/>
              </a:rPr>
              <a:t>in Aapla </a:t>
            </a:r>
            <a:r>
              <a:rPr lang="en-IN" sz="1400" dirty="0" smtClean="0">
                <a:latin typeface="+mn-lt"/>
              </a:rPr>
              <a:t>Ghar.</a:t>
            </a:r>
          </a:p>
          <a:p>
            <a:pPr marL="285750" indent="-285750" algn="just">
              <a:spcBef>
                <a:spcPts val="500"/>
              </a:spcBef>
              <a:buClr>
                <a:schemeClr val="tx1"/>
              </a:buClr>
              <a:buSzPct val="120000"/>
              <a:buFont typeface="Arial" panose="020B0604020202020204" pitchFamily="34" charset="0"/>
              <a:buChar char="•"/>
            </a:pPr>
            <a:r>
              <a:rPr lang="en-IN" sz="1400" dirty="0">
                <a:solidFill>
                  <a:srgbClr val="0070C0"/>
                </a:solidFill>
                <a:latin typeface="+mn-lt"/>
              </a:rPr>
              <a:t>A Salon </a:t>
            </a:r>
            <a:r>
              <a:rPr lang="en-IN" sz="1400" dirty="0">
                <a:latin typeface="+mn-lt"/>
              </a:rPr>
              <a:t>in Aapla Ghar to get a hair cut or a shave</a:t>
            </a:r>
            <a:r>
              <a:rPr lang="en-IN" sz="1400" dirty="0" smtClean="0">
                <a:latin typeface="+mn-lt"/>
              </a:rPr>
              <a:t>.</a:t>
            </a:r>
          </a:p>
          <a:p>
            <a:pPr marL="285750" indent="-285750" algn="just">
              <a:spcBef>
                <a:spcPts val="500"/>
              </a:spcBef>
              <a:buClr>
                <a:schemeClr val="tx1"/>
              </a:buClr>
              <a:buSzPct val="120000"/>
              <a:buFont typeface="Arial" panose="020B0604020202020204" pitchFamily="34" charset="0"/>
              <a:buChar char="•"/>
            </a:pPr>
            <a:r>
              <a:rPr lang="en-IN" sz="1400" dirty="0">
                <a:solidFill>
                  <a:srgbClr val="0070C0"/>
                </a:solidFill>
                <a:latin typeface="+mn-lt"/>
              </a:rPr>
              <a:t>An ATM </a:t>
            </a:r>
            <a:r>
              <a:rPr lang="en-IN" sz="1400" dirty="0">
                <a:latin typeface="+mn-lt"/>
              </a:rPr>
              <a:t>for your financial </a:t>
            </a:r>
            <a:r>
              <a:rPr lang="en-IN" sz="1400" dirty="0" smtClean="0">
                <a:latin typeface="+mn-lt"/>
              </a:rPr>
              <a:t>need.</a:t>
            </a:r>
          </a:p>
        </p:txBody>
      </p:sp>
      <p:sp>
        <p:nvSpPr>
          <p:cNvPr id="22" name="Title 1"/>
          <p:cNvSpPr txBox="1">
            <a:spLocks/>
          </p:cNvSpPr>
          <p:nvPr/>
        </p:nvSpPr>
        <p:spPr>
          <a:xfrm>
            <a:off x="3943785" y="2225555"/>
            <a:ext cx="4953000" cy="4796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IN" sz="1400" dirty="0">
              <a:latin typeface="Albertus Medium" panose="020E0602030304020304" pitchFamily="34" charset="0"/>
            </a:endParaRPr>
          </a:p>
        </p:txBody>
      </p:sp>
      <p:sp>
        <p:nvSpPr>
          <p:cNvPr id="3" name="TextBox 2"/>
          <p:cNvSpPr txBox="1"/>
          <p:nvPr/>
        </p:nvSpPr>
        <p:spPr>
          <a:xfrm>
            <a:off x="3531582" y="1429749"/>
            <a:ext cx="4253024" cy="400110"/>
          </a:xfrm>
          <a:prstGeom prst="rect">
            <a:avLst/>
          </a:prstGeom>
          <a:noFill/>
        </p:spPr>
        <p:txBody>
          <a:bodyPr wrap="none" rtlCol="0">
            <a:spAutoFit/>
          </a:bodyPr>
          <a:lstStyle/>
          <a:p>
            <a:r>
              <a:rPr lang="en-IN" sz="2000" dirty="0" smtClean="0"/>
              <a:t>Identifying daily needs of the customer</a:t>
            </a:r>
            <a:endParaRPr lang="en-IN" sz="2000" dirty="0"/>
          </a:p>
        </p:txBody>
      </p:sp>
    </p:spTree>
    <p:extLst>
      <p:ext uri="{BB962C8B-B14F-4D97-AF65-F5344CB8AC3E}">
        <p14:creationId xmlns:p14="http://schemas.microsoft.com/office/powerpoint/2010/main" val="337762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35629"/>
            <a:ext cx="9143999" cy="4822371"/>
          </a:xfrm>
        </p:spPr>
      </p:pic>
      <p:sp>
        <p:nvSpPr>
          <p:cNvPr id="6" name="TextBox 5"/>
          <p:cNvSpPr txBox="1"/>
          <p:nvPr/>
        </p:nvSpPr>
        <p:spPr>
          <a:xfrm>
            <a:off x="587830" y="1102119"/>
            <a:ext cx="2960914" cy="400110"/>
          </a:xfrm>
          <a:prstGeom prst="rect">
            <a:avLst/>
          </a:prstGeom>
          <a:noFill/>
        </p:spPr>
        <p:txBody>
          <a:bodyPr wrap="square" rtlCol="0">
            <a:spAutoFit/>
          </a:bodyPr>
          <a:lstStyle/>
          <a:p>
            <a:r>
              <a:rPr lang="en-IN" sz="2000" dirty="0" smtClean="0"/>
              <a:t>Construction in full swing</a:t>
            </a:r>
            <a:endParaRPr lang="en-IN" sz="2000" dirty="0"/>
          </a:p>
        </p:txBody>
      </p:sp>
    </p:spTree>
    <p:extLst>
      <p:ext uri="{BB962C8B-B14F-4D97-AF65-F5344CB8AC3E}">
        <p14:creationId xmlns:p14="http://schemas.microsoft.com/office/powerpoint/2010/main" val="24441909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07570"/>
            <a:ext cx="8229600" cy="710067"/>
          </a:xfrm>
        </p:spPr>
        <p:txBody>
          <a:bodyPr>
            <a:normAutofit/>
          </a:bodyPr>
          <a:lstStyle/>
          <a:p>
            <a:r>
              <a:rPr lang="en-US" b="1" dirty="0" smtClean="0">
                <a:solidFill>
                  <a:schemeClr val="tx1"/>
                </a:solidFill>
              </a:rPr>
              <a:t>Our Ready Possession Sites</a:t>
            </a:r>
            <a:endParaRPr lang="en-US" b="1" dirty="0">
              <a:solidFill>
                <a:schemeClr val="tx1"/>
              </a:solidFill>
            </a:endParaRPr>
          </a:p>
        </p:txBody>
      </p:sp>
      <p:grpSp>
        <p:nvGrpSpPr>
          <p:cNvPr id="9" name="Group 8"/>
          <p:cNvGrpSpPr/>
          <p:nvPr/>
        </p:nvGrpSpPr>
        <p:grpSpPr>
          <a:xfrm>
            <a:off x="-1" y="2155371"/>
            <a:ext cx="9205029" cy="4566447"/>
            <a:chOff x="-6581" y="3975872"/>
            <a:chExt cx="9406918" cy="2752437"/>
          </a:xfrm>
        </p:grpSpPr>
        <p:pic>
          <p:nvPicPr>
            <p:cNvPr id="7" name="Picture 6" descr="IMG-20160526-WA0023.jpg"/>
            <p:cNvPicPr>
              <a:picLocks noChangeAspect="1"/>
            </p:cNvPicPr>
            <p:nvPr/>
          </p:nvPicPr>
          <p:blipFill>
            <a:blip r:embed="rId2"/>
            <a:stretch>
              <a:fillRect/>
            </a:stretch>
          </p:blipFill>
          <p:spPr>
            <a:xfrm>
              <a:off x="-6581" y="3975872"/>
              <a:ext cx="4719081" cy="2739276"/>
            </a:xfrm>
            <a:prstGeom prst="rect">
              <a:avLst/>
            </a:prstGeom>
          </p:spPr>
        </p:pic>
        <p:pic>
          <p:nvPicPr>
            <p:cNvPr id="8" name="Picture 7" descr="Ph 1 E &amp; F.JPG"/>
            <p:cNvPicPr>
              <a:picLocks noChangeAspect="1"/>
            </p:cNvPicPr>
            <p:nvPr/>
          </p:nvPicPr>
          <p:blipFill>
            <a:blip r:embed="rId3"/>
            <a:stretch>
              <a:fillRect/>
            </a:stretch>
          </p:blipFill>
          <p:spPr>
            <a:xfrm>
              <a:off x="4757825" y="3989033"/>
              <a:ext cx="4642512" cy="2739276"/>
            </a:xfrm>
            <a:prstGeom prst="rect">
              <a:avLst/>
            </a:prstGeom>
          </p:spPr>
        </p:pic>
      </p:grpSp>
      <p:sp>
        <p:nvSpPr>
          <p:cNvPr id="6" name="TextBox 5"/>
          <p:cNvSpPr txBox="1"/>
          <p:nvPr/>
        </p:nvSpPr>
        <p:spPr>
          <a:xfrm>
            <a:off x="3477997" y="1428914"/>
            <a:ext cx="2917273" cy="369332"/>
          </a:xfrm>
          <a:prstGeom prst="rect">
            <a:avLst/>
          </a:prstGeom>
          <a:noFill/>
        </p:spPr>
        <p:txBody>
          <a:bodyPr wrap="none" rtlCol="0">
            <a:spAutoFit/>
          </a:bodyPr>
          <a:lstStyle/>
          <a:p>
            <a:r>
              <a:rPr lang="en-IN" dirty="0" smtClean="0"/>
              <a:t>Aapla Ghar </a:t>
            </a:r>
            <a:r>
              <a:rPr lang="en-IN" dirty="0" err="1" smtClean="0"/>
              <a:t>Sanaswadi</a:t>
            </a:r>
            <a:r>
              <a:rPr lang="en-IN" dirty="0" smtClean="0"/>
              <a:t> - Pune</a:t>
            </a:r>
            <a:endParaRPr lang="en-IN"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90057"/>
            <a:ext cx="9144000" cy="4767943"/>
          </a:xfrm>
          <a:prstGeom prst="rect">
            <a:avLst/>
          </a:prstGeom>
        </p:spPr>
      </p:pic>
      <p:sp>
        <p:nvSpPr>
          <p:cNvPr id="5" name="TextBox 4"/>
          <p:cNvSpPr txBox="1"/>
          <p:nvPr/>
        </p:nvSpPr>
        <p:spPr>
          <a:xfrm>
            <a:off x="3026229" y="1404257"/>
            <a:ext cx="3035318" cy="369332"/>
          </a:xfrm>
          <a:prstGeom prst="rect">
            <a:avLst/>
          </a:prstGeom>
          <a:noFill/>
        </p:spPr>
        <p:txBody>
          <a:bodyPr wrap="none" rtlCol="0">
            <a:spAutoFit/>
          </a:bodyPr>
          <a:lstStyle/>
          <a:p>
            <a:r>
              <a:rPr lang="en-IN" dirty="0" smtClean="0"/>
              <a:t>Aapla Ghar </a:t>
            </a:r>
            <a:r>
              <a:rPr lang="en-IN" dirty="0" err="1" smtClean="0"/>
              <a:t>Ranjangaon</a:t>
            </a:r>
            <a:r>
              <a:rPr lang="en-IN" dirty="0" smtClean="0"/>
              <a:t> - Pune</a:t>
            </a:r>
            <a:endParaRPr lang="en-IN" dirty="0"/>
          </a:p>
        </p:txBody>
      </p:sp>
    </p:spTree>
    <p:extLst>
      <p:ext uri="{BB962C8B-B14F-4D97-AF65-F5344CB8AC3E}">
        <p14:creationId xmlns:p14="http://schemas.microsoft.com/office/powerpoint/2010/main" val="36671997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748</TotalTime>
  <Words>511</Words>
  <Application>Microsoft Office PowerPoint</Application>
  <PresentationFormat>On-screen Show (4:3)</PresentationFormat>
  <Paragraphs>76</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Albertus Medium</vt:lpstr>
      <vt:lpstr>Arial</vt:lpstr>
      <vt:lpstr>Calibri</vt:lpstr>
      <vt:lpstr>Office Theme</vt:lpstr>
      <vt:lpstr>A home built on the foundation of care</vt:lpstr>
      <vt:lpstr>PowerPoint Presentation</vt:lpstr>
      <vt:lpstr>We realized that very few builders were in affordable housing.   Aapla Ghar literally means 'Apna Ghar' (Our Home).  Aapla Ghar is an exclusive brand that understands customer needs by making home buying easy, by providing houses with all the modern amenities, without compromising on the quality.  We decided on delivering one single promise of “ownership and happiness” in various upcoming locations across the city.       </vt:lpstr>
      <vt:lpstr>      </vt:lpstr>
      <vt:lpstr>PowerPoint Presentation</vt:lpstr>
      <vt:lpstr>PowerPoint Presentation</vt:lpstr>
      <vt:lpstr>PowerPoint Presentation</vt:lpstr>
      <vt:lpstr>Our Ready Possession Sites</vt:lpstr>
      <vt:lpstr>PowerPoint Presentation</vt:lpstr>
      <vt:lpstr>Completed Projects</vt:lpstr>
      <vt:lpstr>PowerPoint Presentation</vt:lpstr>
      <vt:lpstr>PowerPoint Presentation</vt:lpstr>
      <vt:lpstr>PowerPoint Presentation</vt:lpstr>
      <vt:lpstr>Aapla Ghar CSR </vt:lpstr>
      <vt:lpstr>PowerPoint Presentation</vt:lpstr>
      <vt:lpstr>PowerPoint Presentation</vt:lpstr>
      <vt:lpstr>PowerPoint Presentation</vt:lpstr>
      <vt:lpstr>PowerPoint Presentation</vt:lpstr>
    </vt:vector>
  </TitlesOfParts>
  <Company>seagull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home for everyone</dc:title>
  <dc:creator>Akash nagrani</dc:creator>
  <cp:lastModifiedBy>Bharat Shirolkar </cp:lastModifiedBy>
  <cp:revision>71</cp:revision>
  <dcterms:created xsi:type="dcterms:W3CDTF">2015-11-27T13:07:27Z</dcterms:created>
  <dcterms:modified xsi:type="dcterms:W3CDTF">2016-12-15T16:56:53Z</dcterms:modified>
</cp:coreProperties>
</file>